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522QtaYVCoKgMtTWT+lzt9yCF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692"/>
  </p:normalViewPr>
  <p:slideViewPr>
    <p:cSldViewPr snapToGrid="0">
      <p:cViewPr varScale="1">
        <p:scale>
          <a:sx n="137" d="100"/>
          <a:sy n="137" d="100"/>
        </p:scale>
        <p:origin x="1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Introduction – introduce yourself bio – say who you are.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Name – Damien Burks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I’m a Cloud Security Engineer at Citi bank currently, however, this presentation is this tool that I developed based on a noticeable gap within a particular AWS service for incident response purposes. So today, I’m going to talk about automated S3 blocking in AWS.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</a:t>
            </a: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0cc02f5783a68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b0cc02f5783a68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Let’s say the architect, </a:t>
            </a:r>
            <a:endParaRPr/>
          </a:p>
        </p:txBody>
      </p:sp>
      <p:sp>
        <p:nvSpPr>
          <p:cNvPr id="226" name="Google Shape;226;g1b0cc02f5783a68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 each S3 bucket, we have to iterate through this process: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the results from Macie in the S3 bucket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Parse through those results (which is a horribly long JSON file btw)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to see if this bucket is a high risk – and if it is, then we’re going to perform blocking actions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Done</a:t>
            </a:r>
            <a:endParaRPr/>
          </a:p>
        </p:txBody>
      </p:sp>
      <p:sp>
        <p:nvSpPr>
          <p:cNvPr id="239" name="Google Shape;239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Cloud Development Kit (AWS CDK) is an open-source software development framework to define your cloud application resources using familiar programming languages.</a:t>
            </a:r>
            <a:endParaRPr/>
          </a:p>
        </p:txBody>
      </p:sp>
      <p:sp>
        <p:nvSpPr>
          <p:cNvPr id="259" name="Google Shape;2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SNS – sending emails to end users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EventBridge – configured rules for detecting events to Macie’s result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Lambda – used for performing blocking actions serverless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 Function – 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workflow service that relies on the lambda to execute blocking actions in a specific order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IAM – Lots of permissions delegated to the role needed for the execution role.</a:t>
            </a:r>
            <a:endParaRPr/>
          </a:p>
        </p:txBody>
      </p:sp>
      <p:sp>
        <p:nvSpPr>
          <p:cNvPr id="269" name="Google Shape;26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 each S3 bucket, we have to iterate through this process: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the results from Macie in the S3 bucket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Parse through those results (which is a horribly long JSON file btw)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to see if this bucket is a high risk – and if it is, then we’re going to perform blocking actions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Done</a:t>
            </a:r>
            <a:endParaRPr/>
          </a:p>
        </p:txBody>
      </p:sp>
      <p:sp>
        <p:nvSpPr>
          <p:cNvPr id="278" name="Google Shape;27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88" name="Google Shape;288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about those states for the step function – what does it do?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determine_severity: Parses the Macie results file in S3 and grab the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Check_bucket_status: Checks the bucket’s status to see if it has already been blocked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Block_s3_bucket_status: If not, then it’ll block the bucket by attaching two things (deny all policy) and revoking public access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Send_error_report: If anything happens at this state, or the determine_severity state, it’ll send an error report to the subscripted user-base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Send_report: Sends a report of the blocked bucket.</a:t>
            </a:r>
            <a:endParaRPr/>
          </a:p>
        </p:txBody>
      </p:sp>
      <p:sp>
        <p:nvSpPr>
          <p:cNvPr id="296" name="Google Shape;29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 each S3 bucket, we have to iterate through this process: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the results from Macie in the S3 bucket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Parse through those results (which is a horribly long JSON file btw)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to see if this bucket is a high risk – and if it is, then we’re going to perform blocking actions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Done</a:t>
            </a:r>
            <a:endParaRPr/>
          </a:p>
        </p:txBody>
      </p:sp>
      <p:sp>
        <p:nvSpPr>
          <p:cNvPr id="306" name="Google Shape;30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 each S3 bucket, we have to iterate through this process: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the results from Macie in the S3 bucket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Parse through those results (which is a horribly long JSON file btw)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to see if this bucket is a high risk – and if it is, then we’re going to perform blocking actions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Done</a:t>
            </a:r>
            <a:endParaRPr/>
          </a:p>
        </p:txBody>
      </p:sp>
      <p:sp>
        <p:nvSpPr>
          <p:cNvPr id="316" name="Google Shape;31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about those states for the step function – what does it do?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determine_severity: Parses the Macie results file in S3 and grab the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Check_bucket_status: Checks the bucket’s status to see if it has already been blocked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Block_s3_bucket_status: If not, then it’ll block the bucket by attaching two things (deny all policy) and revoking public access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Send_error_report: If anything happens at this state, or the determine_severity state, it’ll send an error report to the subscripted user-base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Send_report: Sends a report of the blocked bucket.</a:t>
            </a:r>
            <a:endParaRPr/>
          </a:p>
        </p:txBody>
      </p:sp>
      <p:sp>
        <p:nvSpPr>
          <p:cNvPr id="325" name="Google Shape;325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about those states for the step function – what does it do?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determine_severity: Parses the Macie results file in S3 and grab the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Check_bucket_status: Checks the bucket’s status to see if it has already been blocked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Block_s3_bucket_status: If not, then it’ll block the bucket by attaching two things (deny all policy) and revoking public access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Send_error_report: If anything happens at this state, or the determine_severity state, it’ll send an error report to the subscripted user-base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Send_report: Sends a report of the blocked bucket.</a:t>
            </a:r>
            <a:endParaRPr/>
          </a:p>
        </p:txBody>
      </p:sp>
      <p:sp>
        <p:nvSpPr>
          <p:cNvPr id="335" name="Google Shape;33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about those states for the step function – what does it do?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determine_severity: Parses the Macie results file in S3 and grab the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Check_bucket_status: Checks the bucket’s status to see if it has already been blocked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Block_s3_bucket_status: If not, then it’ll block the bucket by attaching two things (deny all policy) and revoking public access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Send_error_report: If anything happens at this state, or the determine_severity state, it’ll send an error report to the subscripted user-base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Send_report: Sends a report of the blocked bucket.</a:t>
            </a:r>
            <a:endParaRPr/>
          </a:p>
        </p:txBody>
      </p:sp>
      <p:sp>
        <p:nvSpPr>
          <p:cNvPr id="346" name="Google Shape;34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ffa8937bc7984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48ffa8937bc79849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Set this up ☺</a:t>
            </a:r>
            <a:endParaRPr/>
          </a:p>
        </p:txBody>
      </p:sp>
      <p:sp>
        <p:nvSpPr>
          <p:cNvPr id="120" name="Google Shape;120;g48ffa8937bc79849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a toxic symbol to the PCI/PII data S3 bucket ☺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Read the text book definition for Macie – and this is the symbol/logo</a:t>
            </a:r>
            <a:endParaRPr/>
          </a:p>
        </p:txBody>
      </p:sp>
      <p:sp>
        <p:nvSpPr>
          <p:cNvPr id="139" name="Google Shape;13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Pros: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Bullet 1: Fully-managed sensitive data types -&gt; refer to the image on the left-hand side. AWS has data types and configurations for you to scan your files. SSNs, SINs, etc etc. It’s not just limited to a specific country – spans internationally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Bullet 2: Integration with other services – very important for the open source tool that I’ll discuss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Bullet 3: Customizable data types and fields for data classification: you can create your own data types and classifications for Macie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Note that it is an expensive service due to the machine learning and pattern matching capability for each file within an S3 bucket.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feature available for auto-rem of buckets ☹: it just tells you that this bucket is a risk (high, medium, low) and doesn’t tell you anything.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0cc02f5783a68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1b0cc02f5783a68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Set this up ☺</a:t>
            </a:r>
            <a:endParaRPr/>
          </a:p>
        </p:txBody>
      </p:sp>
      <p:sp>
        <p:nvSpPr>
          <p:cNvPr id="172" name="Google Shape;172;g1b0cc02f5783a68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642996" y="4571216"/>
            <a:ext cx="10906008" cy="111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-US" sz="3800" dirty="0"/>
              <a:t>Minimizing AWS S3 attack vectors at scale</a:t>
            </a:r>
            <a:endParaRPr dirty="0"/>
          </a:p>
        </p:txBody>
      </p:sp>
      <p:pic>
        <p:nvPicPr>
          <p:cNvPr id="90" name="Google Shape;90;p1" descr="DataCop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6663" y="501650"/>
            <a:ext cx="3526424" cy="3526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"/>
          <p:cNvCxnSpPr/>
          <p:nvPr/>
        </p:nvCxnSpPr>
        <p:spPr>
          <a:xfrm>
            <a:off x="1524000" y="5778706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DF4E37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2" name="Google Shape;92;p1" descr="Trend Micro File Storage Security | TrendDefense.c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0945" y="1171369"/>
            <a:ext cx="31877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 descr="Cloud Computing Services - Amazon Web Services (AWS)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125" y="1461954"/>
            <a:ext cx="4308790" cy="226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FSS: Pros &amp; Con(s)</a:t>
            </a:r>
            <a:endParaRPr/>
          </a:p>
        </p:txBody>
      </p:sp>
      <p:grpSp>
        <p:nvGrpSpPr>
          <p:cNvPr id="214" name="Google Shape;214;p22"/>
          <p:cNvGrpSpPr/>
          <p:nvPr/>
        </p:nvGrpSpPr>
        <p:grpSpPr>
          <a:xfrm>
            <a:off x="838200" y="1858146"/>
            <a:ext cx="10515600" cy="4286295"/>
            <a:chOff x="0" y="32521"/>
            <a:chExt cx="10515600" cy="4286295"/>
          </a:xfrm>
        </p:grpSpPr>
        <p:sp>
          <p:nvSpPr>
            <p:cNvPr id="215" name="Google Shape;215;p22"/>
            <p:cNvSpPr/>
            <p:nvPr/>
          </p:nvSpPr>
          <p:spPr>
            <a:xfrm>
              <a:off x="0" y="416281"/>
              <a:ext cx="10515600" cy="229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4372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 txBox="1"/>
            <p:nvPr/>
          </p:nvSpPr>
          <p:spPr>
            <a:xfrm>
              <a:off x="0" y="416281"/>
              <a:ext cx="10515600" cy="22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125" tIns="541525" rIns="816125" bIns="1849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Char char="•"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Supports scanning massive files (5GB or more) 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Char char="•"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Extremely fast scanning. </a:t>
              </a:r>
              <a:r>
                <a:rPr lang="en-US" sz="2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Estimated between 3-25 secs.</a:t>
              </a:r>
              <a:endPara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Char char="•"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Concurrent scanning (extremely scalable)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Char char="•"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Easy deployment and extensibility.</a:t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525780" y="32521"/>
              <a:ext cx="7360920" cy="76752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 txBox="1"/>
            <p:nvPr/>
          </p:nvSpPr>
          <p:spPr>
            <a:xfrm>
              <a:off x="563247" y="69988"/>
              <a:ext cx="7285986" cy="692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Pros</a:t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0" y="3233641"/>
              <a:ext cx="10515600" cy="10851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4372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0" y="3233641"/>
              <a:ext cx="10515600" cy="108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6125" tIns="541525" rIns="816125" bIns="1849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Char char="•"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is not free ☺</a:t>
              </a:r>
              <a:endParaRPr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525780" y="2849881"/>
              <a:ext cx="7360920" cy="76752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 txBox="1"/>
            <p:nvPr/>
          </p:nvSpPr>
          <p:spPr>
            <a:xfrm>
              <a:off x="563247" y="2887348"/>
              <a:ext cx="7285986" cy="692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Con(s)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0cc02f5783a680_24"/>
          <p:cNvSpPr/>
          <p:nvPr/>
        </p:nvSpPr>
        <p:spPr>
          <a:xfrm>
            <a:off x="0" y="365125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b0cc02f5783a680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Scenario: Genericx w/ Macie</a:t>
            </a:r>
            <a:endParaRPr sz="5400"/>
          </a:p>
        </p:txBody>
      </p:sp>
      <p:sp>
        <p:nvSpPr>
          <p:cNvPr id="230" name="Google Shape;230;g1b0cc02f5783a680_24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b0cc02f5783a680_24"/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b0cc02f5783a680_24"/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1b0cc02f5783a680_24"/>
          <p:cNvPicPr preferRelativeResize="0"/>
          <p:nvPr/>
        </p:nvPicPr>
        <p:blipFill>
          <a:blip r:embed="rId3"/>
          <a:srcRect/>
          <a:stretch/>
        </p:blipFill>
        <p:spPr>
          <a:xfrm>
            <a:off x="1349499" y="1862963"/>
            <a:ext cx="5304963" cy="484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b0cc02f5783a680_24" descr="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27981" b="-1"/>
          <a:stretch/>
        </p:blipFill>
        <p:spPr>
          <a:xfrm>
            <a:off x="7453313" y="1844675"/>
            <a:ext cx="3871913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b0cc02f5783a680_24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1399" b="1"/>
          <a:stretch/>
        </p:blipFill>
        <p:spPr>
          <a:xfrm>
            <a:off x="7453313" y="4100513"/>
            <a:ext cx="3871913" cy="21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Scenario: Genericx &amp; CloudOne FSS</a:t>
            </a:r>
            <a:endParaRPr/>
          </a:p>
        </p:txBody>
      </p:sp>
      <p:pic>
        <p:nvPicPr>
          <p:cNvPr id="243" name="Google Shape;243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2623848" y="1675226"/>
            <a:ext cx="6959472" cy="5008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800"/>
              <a:t>Mitigation Strategy w/o Automation</a:t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/>
              <a:t>Manual Mitigation FTW – NOT!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/>
              <a:t>Action Steps (condensed):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/>
              <a:t>Disable public access to S3 bucket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/>
              <a:t>Attach a bucket policy that denies all access to resources/services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/>
              <a:t>Inspect each object (file) and identify what the issue could be</a:t>
            </a:r>
            <a:endParaRPr/>
          </a:p>
          <a:p>
            <a: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/>
              <a:t>If it has PII or PCI, move it to an on-prem server or file system</a:t>
            </a:r>
            <a:endParaRPr/>
          </a:p>
          <a:p>
            <a: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/>
              <a:t>If not, figure out whether it is malicious or genuine.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/>
              <a:t>If then if then…. How long will it take?</a:t>
            </a:r>
            <a:endParaRPr/>
          </a:p>
        </p:txBody>
      </p:sp>
      <p:pic>
        <p:nvPicPr>
          <p:cNvPr id="254" name="Google Shape;254;p24" descr="Confused Math Lady (4080x2663px) : r/MemeRestoration"/>
          <p:cNvPicPr preferRelativeResize="0"/>
          <p:nvPr/>
        </p:nvPicPr>
        <p:blipFill rotWithShape="1">
          <a:blip r:embed="rId3">
            <a:alphaModFix/>
          </a:blip>
          <a:srcRect l="1710" r="7814" b="1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5000"/>
              <a:t>DataCop Overview</a:t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643278" y="2372868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5"/>
          <p:cNvSpPr txBox="1"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/>
              <a:t>An open-source AWS framework that mitigates the potential of vulnerable S3 buckets.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/>
              <a:t>Leverages Macie results to automatically block S3 buckets that contain PII or any classified information.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/>
              <a:t>Features: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/>
              <a:t>Automatically provisioned infrastructure to bridge the cap between Macie and S3 with AWS CDK and Python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/>
              <a:t>Configurable settings for bucket blocking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/>
              <a:t>Event-driven S3 bucket blocking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/>
              <a:t>Easy to extend for other AWS security frameworks.</a:t>
            </a:r>
            <a:endParaRPr/>
          </a:p>
        </p:txBody>
      </p:sp>
      <p:pic>
        <p:nvPicPr>
          <p:cNvPr id="265" name="Google Shape;265;p25" descr="DataCop Logo"/>
          <p:cNvPicPr preferRelativeResize="0"/>
          <p:nvPr/>
        </p:nvPicPr>
        <p:blipFill rotWithShape="1">
          <a:blip r:embed="rId3">
            <a:alphaModFix/>
          </a:blip>
          <a:srcRect l="1696" r="2096"/>
          <a:stretch/>
        </p:blipFill>
        <p:spPr>
          <a:xfrm>
            <a:off x="6145424" y="640080"/>
            <a:ext cx="5366216" cy="557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5400"/>
              <a:t>“Considerations”</a:t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6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200"/>
              <a:t>There are quite a few IAM permissions and policies that must be created in order for the following services to be utilized: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EventBridge</a:t>
            </a:r>
            <a:endParaRPr sz="220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Lambda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CloudWatch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SNS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Step Function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S3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200"/>
              <a:t>DataCop creates the needed roles and permissions for all the above services. However, it will not modify any SCPs that you have defined </a:t>
            </a:r>
            <a:r>
              <a:rPr lang="en-US" sz="2200" i="1"/>
              <a:t>(intentional).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200"/>
              <a:t>An S3 bucket for quarantining malicious files will be created.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/>
          <p:nvPr/>
        </p:nvSpPr>
        <p:spPr>
          <a:xfrm>
            <a:off x="0" y="31568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DataCop and Macie Architecture Preview</a:t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4956183" y="625683"/>
            <a:ext cx="6663213" cy="545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DataCop and Macie Architecture Walkthrough</a:t>
            </a:r>
            <a:endParaRPr/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1437304" y="1545772"/>
            <a:ext cx="9056525" cy="5018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/>
              <a:t>DC Macie State Machine</a:t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 txBox="1"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/>
              <a:t>Total of seven states within a step function – or state machine.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/>
              <a:t>Key states: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determine_severity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check_bucket_status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block_s3_bucket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send_error_report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send_report</a:t>
            </a:r>
            <a:endParaRPr/>
          </a:p>
        </p:txBody>
      </p:sp>
      <p:pic>
        <p:nvPicPr>
          <p:cNvPr id="302" name="Google Shape;302;p29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0717" y="640080"/>
            <a:ext cx="6770878" cy="557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/>
          <p:nvPr/>
        </p:nvSpPr>
        <p:spPr>
          <a:xfrm>
            <a:off x="0" y="31568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0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DataCop</a:t>
            </a:r>
            <a:r>
              <a:rPr lang="en-US" sz="4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FSS Architecture Preview</a:t>
            </a:r>
            <a:endParaRPr dirty="0"/>
          </a:p>
        </p:txBody>
      </p:sp>
      <p:sp>
        <p:nvSpPr>
          <p:cNvPr id="310" name="Google Shape;310;p30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4332408" y="1122363"/>
            <a:ext cx="7765979" cy="4788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409574" y="633619"/>
            <a:ext cx="4520912" cy="549592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DEDED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800"/>
              <a:t>Who Am I?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872693" y="2185416"/>
            <a:ext cx="3666744" cy="9144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838200" y="2368296"/>
            <a:ext cx="3721608" cy="350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0" i="0"/>
              <a:t>Short Bio – (somewhat):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0" i="0"/>
              <a:t>Currently a Cloud Security Engineer at Citi</a:t>
            </a:r>
            <a:endParaRPr sz="140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0" i="0"/>
              <a:t>Pursuing an M.S in Cybersecurity (one semester – w00t)</a:t>
            </a:r>
            <a:endParaRPr sz="140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0" i="0"/>
              <a:t>4x AWS Certified (and counting..): SAA, CDA, SCS, and CCP</a:t>
            </a:r>
            <a:endParaRPr sz="140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0" i="0"/>
              <a:t>Open-source contributor: DataCop, OPA (from time to time)</a:t>
            </a:r>
            <a:endParaRPr sz="140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0" i="0"/>
              <a:t>DevSecOps advocate and mentor</a:t>
            </a:r>
            <a:endParaRPr sz="140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0" i="0"/>
              <a:t>Father of 2 (kittens… that is)</a:t>
            </a:r>
            <a:endParaRPr sz="140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400"/>
              <a:t>Hobbies: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0" i="0"/>
              <a:t>Videogames, Anime, and Cars</a:t>
            </a:r>
            <a:endParaRPr sz="1400"/>
          </a:p>
          <a:p>
            <a:pPr marL="5715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400"/>
          </a:p>
        </p:txBody>
      </p:sp>
      <p:pic>
        <p:nvPicPr>
          <p:cNvPr id="104" name="Google Shape;104;p2" descr="A couple of black cats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237" r="12985" b="-2"/>
          <a:stretch/>
        </p:blipFill>
        <p:spPr>
          <a:xfrm rot="5400000">
            <a:off x="5157317" y="647334"/>
            <a:ext cx="2679192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 descr="A person leaning on a ca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304" r="5" b="5"/>
          <a:stretch/>
        </p:blipFill>
        <p:spPr>
          <a:xfrm>
            <a:off x="5171033" y="3450349"/>
            <a:ext cx="2651760" cy="2679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 descr="A picture containing indoor, cluttere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8261" r="1" b="1"/>
          <a:stretch/>
        </p:blipFill>
        <p:spPr>
          <a:xfrm rot="5400000">
            <a:off x="7143751" y="1490865"/>
            <a:ext cx="5495925" cy="378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DataCop</a:t>
            </a:r>
            <a:r>
              <a:rPr lang="en-US" sz="4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FSS Architecture Walkthrough</a:t>
            </a:r>
            <a:endParaRPr dirty="0"/>
          </a:p>
        </p:txBody>
      </p:sp>
      <p:sp>
        <p:nvSpPr>
          <p:cNvPr id="320" name="Google Shape;320;p31"/>
          <p:cNvSpPr/>
          <p:nvPr/>
        </p:nvSpPr>
        <p:spPr>
          <a:xfrm>
            <a:off x="3807702" y="1733454"/>
            <a:ext cx="4572000" cy="18288"/>
          </a:xfrm>
          <a:custGeom>
            <a:avLst/>
            <a:gdLst/>
            <a:ahLst/>
            <a:cxnLst/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1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477" y="1992521"/>
            <a:ext cx="10067046" cy="462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/>
          <p:nvPr/>
        </p:nvSpPr>
        <p:spPr>
          <a:xfrm>
            <a:off x="0" y="233265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/>
              <a:t>DC FSS State Machine</a:t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643278" y="2573756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 txBox="1">
            <a:spLocks noGrp="1"/>
          </p:cNvSpPr>
          <p:nvPr>
            <p:ph type="body" idx="1"/>
          </p:nvPr>
        </p:nvSpPr>
        <p:spPr>
          <a:xfrm>
            <a:off x="630936" y="2807208"/>
            <a:ext cx="3577170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Total of eight states within a step function – or state machine.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Key states (only 5):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 err="1"/>
              <a:t>Copy_object_to_quarantine_bucket</a:t>
            </a:r>
            <a:endParaRPr lang="en-US" sz="1600"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 err="1"/>
              <a:t>Remove_object_from_parent_bucket</a:t>
            </a:r>
            <a:endParaRPr lang="en-US" sz="1600"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Block_s3_bucket</a:t>
            </a:r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 err="1"/>
              <a:t>Send_report</a:t>
            </a:r>
            <a:endParaRPr lang="en-US" sz="1600"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 err="1"/>
              <a:t>Send_error_report</a:t>
            </a:r>
            <a:endParaRPr lang="en-US" sz="1600"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endParaRPr sz="2000" dirty="0"/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9897" y="640080"/>
            <a:ext cx="5592518" cy="557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Automated Solution</a:t>
            </a:r>
            <a:endParaRPr/>
          </a:p>
        </p:txBody>
      </p:sp>
      <p:sp>
        <p:nvSpPr>
          <p:cNvPr id="339" name="Google Shape;339;p33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3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89" y="556389"/>
            <a:ext cx="7896337" cy="574458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/>
          <p:nvPr/>
        </p:nvSpPr>
        <p:spPr>
          <a:xfrm>
            <a:off x="0" y="279211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4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Summary of what happened…</a:t>
            </a:r>
            <a:endParaRPr dirty="0"/>
          </a:p>
        </p:txBody>
      </p:sp>
      <p:grpSp>
        <p:nvGrpSpPr>
          <p:cNvPr id="350" name="Google Shape;350;p34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51" name="Google Shape;351;p34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34"/>
          <p:cNvSpPr/>
          <p:nvPr/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5278066" cy="397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Minimized </a:t>
            </a:r>
            <a:r>
              <a:rPr lang="en-US" sz="2000" i="1" dirty="0"/>
              <a:t>at least</a:t>
            </a:r>
            <a:r>
              <a:rPr lang="en-US" sz="2000" dirty="0"/>
              <a:t> two attack vectors in AWS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Quick response time to any ‘malicious’ files 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Completely scalable – can deploy into multiple accounts</a:t>
            </a:r>
            <a:endParaRPr sz="2000"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Save a ton of hours on manual labor and analysis by eliminating the complexity of </a:t>
            </a:r>
            <a:r>
              <a:rPr lang="en-US" sz="2000" i="1" dirty="0"/>
              <a:t>repetitive/mundane </a:t>
            </a:r>
            <a:r>
              <a:rPr lang="en-US" sz="2000" dirty="0"/>
              <a:t>tasks for blocking S3 buckets.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</p:txBody>
      </p:sp>
      <p:sp>
        <p:nvSpPr>
          <p:cNvPr id="355" name="Google Shape;355;p34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34" descr="Trend Micro File Storage Security | TrendDefense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9483" y="581892"/>
            <a:ext cx="3145312" cy="251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4"/>
          <p:cNvSpPr/>
          <p:nvPr/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34" descr="DataCop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1829" y="3707894"/>
            <a:ext cx="2518756" cy="251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1A7C7-94EB-0AF6-B3CA-D61DFF9A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t>Thank you!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372;p9">
            <a:extLst>
              <a:ext uri="{FF2B5EF4-FFF2-40B4-BE49-F238E27FC236}">
                <a16:creationId xmlns:a16="http://schemas.microsoft.com/office/drawing/2014/main" id="{F7A7F52B-0ED2-6E03-FEA2-988ACE8E0A60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9045" y="2560593"/>
            <a:ext cx="3605784" cy="3605784"/>
          </a:xfrm>
          <a:prstGeom prst="rect">
            <a:avLst/>
          </a:prstGeom>
          <a:noFill/>
        </p:spPr>
      </p:pic>
      <p:pic>
        <p:nvPicPr>
          <p:cNvPr id="4" name="Picture 3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EB6C185B-DB5A-32C6-366D-EA6CDAE2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73" y="2525208"/>
            <a:ext cx="6266398" cy="35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5400" dirty="0"/>
              <a:t>S3 Attack Vectors Explained</a:t>
            </a:r>
            <a:endParaRPr dirty="0"/>
          </a:p>
        </p:txBody>
      </p:sp>
      <p:sp>
        <p:nvSpPr>
          <p:cNvPr id="113" name="Google Shape;113;p4"/>
          <p:cNvSpPr/>
          <p:nvPr/>
        </p:nvSpPr>
        <p:spPr>
          <a:xfrm>
            <a:off x="758952" y="2395728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640080" y="2706624"/>
            <a:ext cx="6894576" cy="348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200" dirty="0"/>
              <a:t>Buckets have been exposed quite frequently within the past couple of years.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200" dirty="0"/>
              <a:t>Common Attack Vectors: 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 dirty="0"/>
              <a:t>Data Exfiltration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 dirty="0"/>
              <a:t>Ransomware &amp; Malware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200" dirty="0"/>
              <a:t>Data Exfiltration</a:t>
            </a:r>
            <a:endParaRPr lang="en-US"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 dirty="0"/>
              <a:t>Personally Identifiable Information (PII)</a:t>
            </a:r>
            <a:endParaRPr lang="en-US"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 dirty="0"/>
              <a:t>Credentials &amp; Tokens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200" dirty="0"/>
              <a:t>Ransomware &amp; Malware***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 dirty="0"/>
              <a:t>Depending on the intent of the malicious app, the impact could vary.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200" dirty="0"/>
              <a:t>How does it happen?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 dirty="0"/>
              <a:t>Lack of access control 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 dirty="0"/>
              <a:t>Lack of monitoring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200" b="1" dirty="0"/>
              <a:t>Misconfiguration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200"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200" dirty="0"/>
          </a:p>
        </p:txBody>
      </p:sp>
      <p:pic>
        <p:nvPicPr>
          <p:cNvPr id="115" name="Google Shape;115;p4" descr="Malware - Free security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892" y="278094"/>
            <a:ext cx="3429969" cy="342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 descr="Graphical user interface, tex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4912" y="4302423"/>
            <a:ext cx="3995928" cy="165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8ffa8937bc79849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48ffa8937bc79849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/>
              <a:t>Scenario: </a:t>
            </a:r>
            <a:r>
              <a:rPr lang="en-US" sz="5400" dirty="0" err="1"/>
              <a:t>Genericx</a:t>
            </a:r>
            <a:endParaRPr sz="5400" dirty="0"/>
          </a:p>
        </p:txBody>
      </p:sp>
      <p:sp>
        <p:nvSpPr>
          <p:cNvPr id="124" name="Google Shape;124;g48ffa8937bc79849_0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48ffa8937bc79849_0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428514" cy="4300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An example organization, </a:t>
            </a:r>
            <a:r>
              <a:rPr lang="en-US" sz="2400" dirty="0" err="1"/>
              <a:t>Genericx</a:t>
            </a:r>
            <a:r>
              <a:rPr lang="en-US" sz="2400" dirty="0"/>
              <a:t>, is a mid-size mobile gaming company that </a:t>
            </a:r>
            <a:r>
              <a:rPr lang="en-US" sz="2400" dirty="0">
                <a:solidFill>
                  <a:srgbClr val="FF0000"/>
                </a:solidFill>
              </a:rPr>
              <a:t>caches server and user data within several S3 buckets </a:t>
            </a:r>
            <a:r>
              <a:rPr lang="en-US" sz="2400" dirty="0"/>
              <a:t>and on-premise. This company operates out of a </a:t>
            </a:r>
            <a:r>
              <a:rPr lang="en-US" sz="2400" dirty="0">
                <a:solidFill>
                  <a:srgbClr val="FF0000"/>
                </a:solidFill>
              </a:rPr>
              <a:t>single account</a:t>
            </a:r>
            <a:r>
              <a:rPr lang="en-US" sz="2400" dirty="0"/>
              <a:t>, utilizing several AWS services such as EC2, Lambda, and </a:t>
            </a:r>
            <a:r>
              <a:rPr lang="en-US" sz="2400" dirty="0" err="1"/>
              <a:t>CodeCommit</a:t>
            </a:r>
            <a:r>
              <a:rPr lang="en-US" sz="2400" dirty="0"/>
              <a:t>/</a:t>
            </a:r>
            <a:r>
              <a:rPr lang="en-US" sz="2400" dirty="0" err="1"/>
              <a:t>CodeBuild</a:t>
            </a:r>
            <a:r>
              <a:rPr lang="en-US" sz="2400" dirty="0"/>
              <a:t>. Within the past year, this organization has sold over 1000+ copies of their hit mobile game – </a:t>
            </a:r>
            <a:r>
              <a:rPr lang="en-US" sz="2400" dirty="0" err="1"/>
              <a:t>AngryDolphins</a:t>
            </a:r>
            <a:r>
              <a:rPr lang="en-US" sz="2400" dirty="0"/>
              <a:t>.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Shortly after the debut of their hit mobile game, the organization was hacked! The hackers gained access to their </a:t>
            </a:r>
            <a:r>
              <a:rPr lang="en-US" sz="2400" dirty="0">
                <a:solidFill>
                  <a:srgbClr val="FF0000"/>
                </a:solidFill>
              </a:rPr>
              <a:t>EC2 instance that was storing and retrieving PII and PCI data from a single S3 bucket (public).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Based on a recent </a:t>
            </a:r>
            <a:r>
              <a:rPr lang="en-US" sz="2400" dirty="0"/>
              <a:t>report from </a:t>
            </a:r>
            <a:r>
              <a:rPr lang="en-US" sz="2400" dirty="0" err="1"/>
              <a:t>CloudOne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dk1"/>
                </a:solidFill>
              </a:rPr>
              <a:t>the S3 bucket </a:t>
            </a:r>
            <a:r>
              <a:rPr lang="en-US" sz="2400" dirty="0">
                <a:solidFill>
                  <a:srgbClr val="FF0000"/>
                </a:solidFill>
              </a:rPr>
              <a:t>contained a malicious excel workbook </a:t>
            </a:r>
            <a:r>
              <a:rPr lang="en-US" sz="2400" dirty="0">
                <a:solidFill>
                  <a:schemeClr val="dk1"/>
                </a:solidFill>
              </a:rPr>
              <a:t>loaded on the web server, creating a backdoor for hackers to SSH into the instance.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Genericx Architecture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9322" y="733649"/>
            <a:ext cx="6697644" cy="538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6096000" y="2828336"/>
            <a:ext cx="6094476" cy="23481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AWS Macie: Monitor/Scan S3 Buckets</a:t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572493" y="1681544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509"/>
            </a:schemeClr>
          </a:solidFill>
          <a:ln w="44450" cap="rnd" cmpd="sng">
            <a:solidFill>
              <a:schemeClr val="accent2">
                <a:alpha val="74509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5" descr="Amazon Macie - AWS Security Identity &amp; Compliance - AWS Video Catalog"/>
          <p:cNvPicPr preferRelativeResize="0"/>
          <p:nvPr/>
        </p:nvPicPr>
        <p:blipFill rotWithShape="1">
          <a:blip r:embed="rId3">
            <a:alphaModFix/>
          </a:blip>
          <a:srcRect l="2355" r="1439"/>
          <a:stretch/>
        </p:blipFill>
        <p:spPr>
          <a:xfrm>
            <a:off x="8583175" y="1902805"/>
            <a:ext cx="2313425" cy="2114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5"/>
          <p:cNvGrpSpPr/>
          <p:nvPr/>
        </p:nvGrpSpPr>
        <p:grpSpPr>
          <a:xfrm>
            <a:off x="657075" y="3137315"/>
            <a:ext cx="6544387" cy="1987173"/>
            <a:chOff x="84582" y="1065999"/>
            <a:chExt cx="6544387" cy="1987173"/>
          </a:xfrm>
        </p:grpSpPr>
        <p:sp>
          <p:nvSpPr>
            <p:cNvPr id="146" name="Google Shape;146;p5"/>
            <p:cNvSpPr/>
            <p:nvPr/>
          </p:nvSpPr>
          <p:spPr>
            <a:xfrm>
              <a:off x="621808" y="1065999"/>
              <a:ext cx="879096" cy="87909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4582" y="2243172"/>
              <a:ext cx="1953548" cy="8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84582" y="2243172"/>
              <a:ext cx="1953548" cy="8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security/privacy service that leverages machine learning and pattern matching to discover sensitive data in AWS, specifically AWS S3.</a:t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917227" y="1065999"/>
              <a:ext cx="879096" cy="87909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380001" y="2243172"/>
              <a:ext cx="1953548" cy="8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2380001" y="2243172"/>
              <a:ext cx="1953548" cy="8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Automatically provides an inventory list of S3 buckets and classifies them. </a:t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212647" y="1065999"/>
              <a:ext cx="879096" cy="87909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4675421" y="2243172"/>
              <a:ext cx="1953548" cy="8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4675421" y="2243172"/>
              <a:ext cx="1953548" cy="8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Helps organizations meet data compliance regulations such as GDPR and HIPPA.</a:t>
              </a:r>
              <a:endParaRPr/>
            </a:p>
          </p:txBody>
        </p:sp>
      </p:grpSp>
      <p:pic>
        <p:nvPicPr>
          <p:cNvPr id="155" name="Google Shape;155;p5" descr="How Does GDPR Compare to HIPAA? | Volico Data Center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41789" y="4220028"/>
            <a:ext cx="4596196" cy="21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800" dirty="0"/>
              <a:t>Macie: Pros &amp; Cons</a:t>
            </a:r>
            <a:endParaRPr dirty="0"/>
          </a:p>
        </p:txBody>
      </p:sp>
      <p:sp>
        <p:nvSpPr>
          <p:cNvPr id="163" name="Google Shape;163;p7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400"/>
              <a:t>Pros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1">
                <a:solidFill>
                  <a:schemeClr val="accent6"/>
                </a:solidFill>
              </a:rPr>
              <a:t>Fully-managed sensitive data types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i="1"/>
              <a:t>Seamless</a:t>
            </a:r>
            <a:r>
              <a:rPr lang="en-US" sz="1400"/>
              <a:t> integration with several other services such as AWS EventBridge, CloudWatch, and Step Functions.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/>
              <a:t>Customizable data types and fields for data/risk classification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/>
              <a:t>Can create automated sensitive data discovery jobs that run on a specific basis.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400"/>
              <a:t>Cons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>
                <a:solidFill>
                  <a:srgbClr val="FF0000"/>
                </a:solidFill>
              </a:rPr>
              <a:t>$$$ - Expensive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/>
              <a:t>Returns a bloated JSON file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/>
              <a:t>No feature available for auto-remediation of buckets. ☹</a:t>
            </a:r>
            <a:endParaRPr sz="140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400"/>
          </a:p>
        </p:txBody>
      </p:sp>
      <p:pic>
        <p:nvPicPr>
          <p:cNvPr id="166" name="Google Shape;166;p7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064" r="12348" b="-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5911532" y="5827075"/>
            <a:ext cx="5150277" cy="371424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Macie’s Managed Data Types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0cc02f5783a680_8"/>
          <p:cNvSpPr txBox="1">
            <a:spLocks noGrp="1"/>
          </p:cNvSpPr>
          <p:nvPr>
            <p:ph type="title"/>
          </p:nvPr>
        </p:nvSpPr>
        <p:spPr>
          <a:xfrm>
            <a:off x="836691" y="2469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/>
              <a:t>Trend Micro CloudOne – File Storage Security</a:t>
            </a:r>
            <a:endParaRPr/>
          </a:p>
        </p:txBody>
      </p:sp>
      <p:sp>
        <p:nvSpPr>
          <p:cNvPr id="175" name="Google Shape;175;g1b0cc02f5783a680_8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1b0cc02f5783a680_8" descr="Trend Micro File Storage Security | TrendDefense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127" y="2170938"/>
            <a:ext cx="4152164" cy="3325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g1b0cc02f5783a680_8"/>
          <p:cNvGrpSpPr/>
          <p:nvPr/>
        </p:nvGrpSpPr>
        <p:grpSpPr>
          <a:xfrm>
            <a:off x="838200" y="1930829"/>
            <a:ext cx="5257800" cy="4249009"/>
            <a:chOff x="0" y="1445"/>
            <a:chExt cx="5257800" cy="4249009"/>
          </a:xfrm>
        </p:grpSpPr>
        <p:sp>
          <p:nvSpPr>
            <p:cNvPr id="178" name="Google Shape;178;g1b0cc02f5783a680_8"/>
            <p:cNvSpPr/>
            <p:nvPr/>
          </p:nvSpPr>
          <p:spPr>
            <a:xfrm>
              <a:off x="0" y="3487479"/>
              <a:ext cx="5257800" cy="762975"/>
            </a:xfrm>
            <a:prstGeom prst="rect">
              <a:avLst/>
            </a:prstGeom>
            <a:solidFill>
              <a:srgbClr val="4372C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g1b0cc02f5783a680_8"/>
            <p:cNvSpPr txBox="1"/>
            <p:nvPr/>
          </p:nvSpPr>
          <p:spPr>
            <a:xfrm>
              <a:off x="0" y="3487479"/>
              <a:ext cx="5257800" cy="412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Scans several file types: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1b0cc02f5783a680_8"/>
            <p:cNvSpPr/>
            <p:nvPr/>
          </p:nvSpPr>
          <p:spPr>
            <a:xfrm>
              <a:off x="0" y="3884226"/>
              <a:ext cx="1314449" cy="350968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g1b0cc02f5783a680_8"/>
            <p:cNvSpPr txBox="1"/>
            <p:nvPr/>
          </p:nvSpPr>
          <p:spPr>
            <a:xfrm>
              <a:off x="0" y="3884226"/>
              <a:ext cx="1314449" cy="350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27925" rIns="156450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.BIN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1b0cc02f5783a680_8"/>
            <p:cNvSpPr/>
            <p:nvPr/>
          </p:nvSpPr>
          <p:spPr>
            <a:xfrm>
              <a:off x="1314450" y="3884226"/>
              <a:ext cx="1314449" cy="350968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g1b0cc02f5783a680_8"/>
            <p:cNvSpPr txBox="1"/>
            <p:nvPr/>
          </p:nvSpPr>
          <p:spPr>
            <a:xfrm>
              <a:off x="1314450" y="3884226"/>
              <a:ext cx="1314449" cy="350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27925" rIns="156450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.EXE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1b0cc02f5783a680_8"/>
            <p:cNvSpPr/>
            <p:nvPr/>
          </p:nvSpPr>
          <p:spPr>
            <a:xfrm>
              <a:off x="2628900" y="3884226"/>
              <a:ext cx="1314449" cy="350968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g1b0cc02f5783a680_8"/>
            <p:cNvSpPr txBox="1"/>
            <p:nvPr/>
          </p:nvSpPr>
          <p:spPr>
            <a:xfrm>
              <a:off x="2628900" y="3884226"/>
              <a:ext cx="1314449" cy="350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27925" rIns="156450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.PDF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1b0cc02f5783a680_8"/>
            <p:cNvSpPr/>
            <p:nvPr/>
          </p:nvSpPr>
          <p:spPr>
            <a:xfrm>
              <a:off x="3943350" y="3884226"/>
              <a:ext cx="1314449" cy="350968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g1b0cc02f5783a680_8"/>
            <p:cNvSpPr txBox="1"/>
            <p:nvPr/>
          </p:nvSpPr>
          <p:spPr>
            <a:xfrm>
              <a:off x="3943350" y="3884226"/>
              <a:ext cx="1314449" cy="350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27925" rIns="156450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.ZIP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1b0cc02f5783a680_8"/>
            <p:cNvSpPr/>
            <p:nvPr/>
          </p:nvSpPr>
          <p:spPr>
            <a:xfrm rot="10800000">
              <a:off x="0" y="2325468"/>
              <a:ext cx="5257800" cy="117345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4372C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g1b0cc02f5783a680_8"/>
            <p:cNvSpPr txBox="1"/>
            <p:nvPr/>
          </p:nvSpPr>
          <p:spPr>
            <a:xfrm>
              <a:off x="0" y="2325468"/>
              <a:ext cx="5257800" cy="411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Detects several types of malware: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1b0cc02f5783a680_8"/>
            <p:cNvSpPr/>
            <p:nvPr/>
          </p:nvSpPr>
          <p:spPr>
            <a:xfrm>
              <a:off x="2567" y="2737351"/>
              <a:ext cx="1750888" cy="350863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g1b0cc02f5783a680_8"/>
            <p:cNvSpPr txBox="1"/>
            <p:nvPr/>
          </p:nvSpPr>
          <p:spPr>
            <a:xfrm>
              <a:off x="2567" y="2737351"/>
              <a:ext cx="1750888" cy="350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27925" rIns="156450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Viruses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b0cc02f5783a680_8"/>
            <p:cNvSpPr/>
            <p:nvPr/>
          </p:nvSpPr>
          <p:spPr>
            <a:xfrm>
              <a:off x="1753455" y="2737351"/>
              <a:ext cx="1750888" cy="350863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g1b0cc02f5783a680_8"/>
            <p:cNvSpPr txBox="1"/>
            <p:nvPr/>
          </p:nvSpPr>
          <p:spPr>
            <a:xfrm>
              <a:off x="1753455" y="2737351"/>
              <a:ext cx="1750888" cy="350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27925" rIns="156450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Trojans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b0cc02f5783a680_8"/>
            <p:cNvSpPr/>
            <p:nvPr/>
          </p:nvSpPr>
          <p:spPr>
            <a:xfrm>
              <a:off x="3504344" y="2737351"/>
              <a:ext cx="1750888" cy="350863"/>
            </a:xfrm>
            <a:prstGeom prst="rect">
              <a:avLst/>
            </a:prstGeom>
            <a:solidFill>
              <a:srgbClr val="CCD3EA">
                <a:alpha val="89803"/>
              </a:srgbClr>
            </a:solidFill>
            <a:ln w="25400" cap="flat" cmpd="sng">
              <a:solidFill>
                <a:srgbClr val="CCD3EA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g1b0cc02f5783a680_8"/>
            <p:cNvSpPr txBox="1"/>
            <p:nvPr/>
          </p:nvSpPr>
          <p:spPr>
            <a:xfrm>
              <a:off x="3504344" y="2737351"/>
              <a:ext cx="1750888" cy="350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27925" rIns="156450" bIns="279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Spyware</a:t>
              </a: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1b0cc02f5783a680_8"/>
            <p:cNvSpPr/>
            <p:nvPr/>
          </p:nvSpPr>
          <p:spPr>
            <a:xfrm rot="10800000">
              <a:off x="0" y="1163456"/>
              <a:ext cx="5257800" cy="117345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4372C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g1b0cc02f5783a680_8"/>
            <p:cNvSpPr txBox="1"/>
            <p:nvPr/>
          </p:nvSpPr>
          <p:spPr>
            <a:xfrm>
              <a:off x="0" y="1163456"/>
              <a:ext cx="5257800" cy="762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Provides anti-malware scanning on files in multiple cloud environments such as AWS, Azure, and GCP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1b0cc02f5783a680_8"/>
            <p:cNvSpPr/>
            <p:nvPr/>
          </p:nvSpPr>
          <p:spPr>
            <a:xfrm rot="10800000">
              <a:off x="0" y="1445"/>
              <a:ext cx="5257800" cy="117345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4372C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g1b0cc02f5783a680_8"/>
            <p:cNvSpPr txBox="1"/>
            <p:nvPr/>
          </p:nvSpPr>
          <p:spPr>
            <a:xfrm>
              <a:off x="0" y="1445"/>
              <a:ext cx="5257800" cy="762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Cloud-native security solution for S3 buckets and file systems.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/>
          </a:p>
        </p:txBody>
      </p:sp>
      <p:pic>
        <p:nvPicPr>
          <p:cNvPr id="207" name="Google Shape;207;p8" descr="File Storage Security workfl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67" y="2277461"/>
            <a:ext cx="10905066" cy="318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</TotalTime>
  <Words>2025</Words>
  <Application>Microsoft Macintosh PowerPoint</Application>
  <PresentationFormat>Widescreen</PresentationFormat>
  <Paragraphs>220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Minimizing AWS S3 attack vectors at scale</vt:lpstr>
      <vt:lpstr>Who Am I?</vt:lpstr>
      <vt:lpstr>S3 Attack Vectors Explained</vt:lpstr>
      <vt:lpstr>Scenario: Genericx</vt:lpstr>
      <vt:lpstr>Genericx Architecture</vt:lpstr>
      <vt:lpstr>AWS Macie: Monitor/Scan S3 Buckets</vt:lpstr>
      <vt:lpstr>Macie: Pros &amp; Cons</vt:lpstr>
      <vt:lpstr>Trend Micro CloudOne – File Storage Security</vt:lpstr>
      <vt:lpstr>How does it work?</vt:lpstr>
      <vt:lpstr>FSS: Pros &amp; Con(s)</vt:lpstr>
      <vt:lpstr>Scenario: Genericx w/ Macie</vt:lpstr>
      <vt:lpstr>Scenario: Genericx &amp; CloudOne FSS</vt:lpstr>
      <vt:lpstr>Mitigation Strategy w/o Automation</vt:lpstr>
      <vt:lpstr>DataCop Overview</vt:lpstr>
      <vt:lpstr>“Considerations”</vt:lpstr>
      <vt:lpstr>DataCop and Macie Architecture Preview</vt:lpstr>
      <vt:lpstr>DataCop and Macie Architecture Walkthrough</vt:lpstr>
      <vt:lpstr>DC Macie State Machine</vt:lpstr>
      <vt:lpstr>DataCop &amp; FSS Architecture Preview</vt:lpstr>
      <vt:lpstr>DataCop &amp; FSS Architecture Walkthrough</vt:lpstr>
      <vt:lpstr>DC FSS State Machine</vt:lpstr>
      <vt:lpstr>Fully Automated Solution</vt:lpstr>
      <vt:lpstr>Summary of what happened…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AWS S3 attack vectors at scale</dc:title>
  <dc:creator>Damien Burks</dc:creator>
  <cp:lastModifiedBy>Damien Burks</cp:lastModifiedBy>
  <cp:revision>25</cp:revision>
  <dcterms:created xsi:type="dcterms:W3CDTF">2022-07-05T21:28:31Z</dcterms:created>
  <dcterms:modified xsi:type="dcterms:W3CDTF">2022-11-09T14:53:28Z</dcterms:modified>
</cp:coreProperties>
</file>